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7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3" d="100"/>
          <a:sy n="63" d="100"/>
        </p:scale>
        <p:origin x="7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8291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.jpe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jpe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.jpe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20000"/>
          </a:blip>
          <a:srcRect l="12327" r="12327"/>
          <a:stretch/>
        </p:blipFill>
        <p:spPr>
          <a:xfrm>
            <a:off x="0" y="0"/>
            <a:ext cx="12191695" cy="729234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381305"/>
            <a:ext cx="11048695" cy="857707"/>
          </a:xfrm>
          <a:prstGeom prst="roundRect">
            <a:avLst>
              <a:gd name="adj" fmla="val 9476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176" b="176"/>
          <a:stretch/>
        </p:blipFill>
        <p:spPr>
          <a:xfrm>
            <a:off x="857707" y="523951"/>
            <a:ext cx="1524305" cy="5715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763402" y="523951"/>
            <a:ext cx="571500" cy="571500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2394815"/>
            <a:ext cx="11048695" cy="4362602"/>
          </a:xfrm>
          <a:prstGeom prst="roundRect">
            <a:avLst>
              <a:gd name="adj" fmla="val 73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AEFF82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Shape 3"/>
          <p:cNvSpPr/>
          <p:nvPr/>
        </p:nvSpPr>
        <p:spPr>
          <a:xfrm>
            <a:off x="961949" y="3439058"/>
            <a:ext cx="10267798" cy="9144"/>
          </a:xfrm>
          <a:prstGeom prst="rect">
            <a:avLst/>
          </a:prstGeom>
          <a:solidFill>
            <a:srgbClr val="4B5563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9" name="Shape 4"/>
          <p:cNvSpPr/>
          <p:nvPr/>
        </p:nvSpPr>
        <p:spPr>
          <a:xfrm>
            <a:off x="961949" y="5721401"/>
            <a:ext cx="10267798" cy="875995"/>
          </a:xfrm>
          <a:prstGeom prst="rect">
            <a:avLst/>
          </a:prstGeom>
          <a:solidFill>
            <a:srgbClr val="273383">
              <a:alpha val="4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961949" y="5721401"/>
            <a:ext cx="38405" cy="875995"/>
          </a:xfrm>
          <a:prstGeom prst="rect">
            <a:avLst/>
          </a:prstGeom>
          <a:solidFill>
            <a:srgbClr val="AEFF82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rcRect l="-2838" r="-2838"/>
          <a:stretch/>
        </p:blipFill>
        <p:spPr>
          <a:xfrm>
            <a:off x="3902659" y="7321601"/>
            <a:ext cx="123444" cy="133502"/>
          </a:xfrm>
          <a:prstGeom prst="rect">
            <a:avLst/>
          </a:prstGeom>
        </p:spPr>
      </p:pic>
      <p:sp>
        <p:nvSpPr>
          <p:cNvPr id="12" name="Text 6"/>
          <p:cNvSpPr txBox="1"/>
          <p:nvPr/>
        </p:nvSpPr>
        <p:spPr>
          <a:xfrm>
            <a:off x="571500" y="1429207"/>
            <a:ext cx="6229807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IESA DeepTech Hackathon</a:t>
            </a:r>
            <a:endParaRPr lang="en-US" sz="3600" dirty="0"/>
          </a:p>
        </p:txBody>
      </p:sp>
      <p:sp>
        <p:nvSpPr>
          <p:cNvPr id="13" name="Text 7"/>
          <p:cNvSpPr txBox="1"/>
          <p:nvPr/>
        </p:nvSpPr>
        <p:spPr>
          <a:xfrm>
            <a:off x="571500" y="2018995"/>
            <a:ext cx="4091026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Idea Submission Template</a:t>
            </a:r>
            <a:endParaRPr lang="en-US" sz="22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61949" y="3047695"/>
            <a:ext cx="228600" cy="228600"/>
          </a:xfrm>
          <a:prstGeom prst="rect">
            <a:avLst/>
          </a:prstGeom>
        </p:spPr>
      </p:pic>
      <p:sp>
        <p:nvSpPr>
          <p:cNvPr id="15" name="Text 8"/>
          <p:cNvSpPr txBox="1"/>
          <p:nvPr/>
        </p:nvSpPr>
        <p:spPr>
          <a:xfrm>
            <a:off x="1304849" y="3010205"/>
            <a:ext cx="1600200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Instructions</a:t>
            </a:r>
            <a:endParaRPr lang="en-US" sz="1800" dirty="0"/>
          </a:p>
        </p:txBody>
      </p:sp>
      <p:sp>
        <p:nvSpPr>
          <p:cNvPr id="16" name="Text 9"/>
          <p:cNvSpPr txBox="1"/>
          <p:nvPr/>
        </p:nvSpPr>
        <p:spPr>
          <a:xfrm>
            <a:off x="1190549" y="5911596"/>
            <a:ext cx="19961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D1D5D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FILE NAMING CONVENTION</a:t>
            </a:r>
            <a:endParaRPr lang="en-US" sz="1000" dirty="0"/>
          </a:p>
        </p:txBody>
      </p:sp>
      <p:sp>
        <p:nvSpPr>
          <p:cNvPr id="17" name="Text 10"/>
          <p:cNvSpPr txBox="1"/>
          <p:nvPr/>
        </p:nvSpPr>
        <p:spPr>
          <a:xfrm>
            <a:off x="1190549" y="6159398"/>
            <a:ext cx="35817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AEFF82"/>
                </a:solidFill>
                <a:latin typeface="ui-monospace" pitchFamily="34" charset="0"/>
                <a:ea typeface="ui-monospace" pitchFamily="34" charset="-122"/>
                <a:cs typeface="ui-monospace" pitchFamily="34" charset="-120"/>
              </a:rPr>
              <a:t>Team Name_PSNo (E.g. i4C_PS01)</a:t>
            </a:r>
            <a:endParaRPr lang="en-US" sz="1500" dirty="0"/>
          </a:p>
        </p:txBody>
      </p:sp>
      <p:sp>
        <p:nvSpPr>
          <p:cNvPr id="18" name="Shape 11"/>
          <p:cNvSpPr/>
          <p:nvPr/>
        </p:nvSpPr>
        <p:spPr>
          <a:xfrm>
            <a:off x="3674059" y="7216445"/>
            <a:ext cx="4848149" cy="342900"/>
          </a:xfrm>
          <a:prstGeom prst="roundRect">
            <a:avLst>
              <a:gd name="adj" fmla="val 266667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9" name="Text 12"/>
          <p:cNvSpPr txBox="1"/>
          <p:nvPr/>
        </p:nvSpPr>
        <p:spPr>
          <a:xfrm>
            <a:off x="4102913" y="7292340"/>
            <a:ext cx="42912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REMOVE THIS SLIDE FOR INSTRUCTIONS IN FINAL SUBMISSION</a:t>
            </a:r>
            <a:endParaRPr lang="en-US" sz="1000" dirty="0"/>
          </a:p>
        </p:txBody>
      </p:sp>
      <p:sp>
        <p:nvSpPr>
          <p:cNvPr id="20" name="Text 13"/>
          <p:cNvSpPr txBox="1"/>
          <p:nvPr/>
        </p:nvSpPr>
        <p:spPr>
          <a:xfrm>
            <a:off x="961948" y="4286354"/>
            <a:ext cx="10267798" cy="13445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Prepare the solution document as per this template, feel free to modify layouts while keeping core content 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Kindly keep the maximum slides limit up to six (6-7). ( Including the title slide) 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Try to avoid paragraphs and post your idea in points /diagrams / Infographics /pictures 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You can only use provided template for making the PPT without changing the idea details pointers (mentioned in previous slides).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You need to save the file in PDF and upload the same on portal. No PPT, Word Doc or any other format will be supported.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E0E0E0"/>
              </a:solidFill>
              <a:latin typeface="Poppins" pitchFamily="34" charset="0"/>
              <a:ea typeface="Poppins" pitchFamily="34" charset="-122"/>
              <a:cs typeface="Poppins" pitchFamily="34" charset="-12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E0E0E0"/>
              </a:solidFill>
              <a:latin typeface="Poppins" pitchFamily="34" charset="0"/>
              <a:ea typeface="Poppins" pitchFamily="34" charset="-122"/>
              <a:cs typeface="Poppins" pitchFamily="34" charset="-12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0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286207"/>
            <a:ext cx="11048695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10" b="10"/>
          <a:stretch/>
        </p:blipFill>
        <p:spPr>
          <a:xfrm>
            <a:off x="857707" y="381305"/>
            <a:ext cx="1266444" cy="4764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858500" y="381305"/>
            <a:ext cx="476402" cy="476402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190549"/>
            <a:ext cx="75895" cy="409651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3"/>
          <p:cNvSpPr txBox="1"/>
          <p:nvPr/>
        </p:nvSpPr>
        <p:spPr>
          <a:xfrm>
            <a:off x="838505" y="1152144"/>
            <a:ext cx="4624121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Research and References</a:t>
            </a:r>
            <a:endParaRPr lang="en-US" sz="2600" dirty="0"/>
          </a:p>
        </p:txBody>
      </p:sp>
      <p:sp>
        <p:nvSpPr>
          <p:cNvPr id="9" name="Shape 4"/>
          <p:cNvSpPr/>
          <p:nvPr/>
        </p:nvSpPr>
        <p:spPr>
          <a:xfrm>
            <a:off x="571500" y="1830629"/>
            <a:ext cx="11048695" cy="4743907"/>
          </a:xfrm>
          <a:prstGeom prst="roundRect">
            <a:avLst>
              <a:gd name="adj" fmla="val 619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88E555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71500" y="1830629"/>
            <a:ext cx="190195" cy="190195"/>
          </a:xfrm>
          <a:prstGeom prst="roundRect">
            <a:avLst>
              <a:gd name="adj" fmla="val 192308"/>
            </a:avLst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1430000" y="1830629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5715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114300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961949" y="2173529"/>
            <a:ext cx="476402" cy="476402"/>
          </a:xfrm>
          <a:prstGeom prst="ellipse">
            <a:avLst/>
          </a:prstGeom>
          <a:solidFill>
            <a:srgbClr val="273383">
              <a:alpha val="50000"/>
            </a:srgbClr>
          </a:solidFill>
          <a:ln w="25400">
            <a:solidFill>
              <a:srgbClr val="AEFF8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086307" y="2297887"/>
            <a:ext cx="228600" cy="228600"/>
          </a:xfrm>
          <a:prstGeom prst="rect">
            <a:avLst/>
          </a:prstGeom>
        </p:spPr>
      </p:pic>
      <p:sp>
        <p:nvSpPr>
          <p:cNvPr id="16" name="Text 10"/>
          <p:cNvSpPr txBox="1"/>
          <p:nvPr/>
        </p:nvSpPr>
        <p:spPr>
          <a:xfrm>
            <a:off x="1628546" y="2173529"/>
            <a:ext cx="3810305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88E5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Research Background &amp; Methodology</a:t>
            </a:r>
            <a:endParaRPr lang="en-US" sz="1500" dirty="0"/>
          </a:p>
        </p:txBody>
      </p:sp>
      <p:sp>
        <p:nvSpPr>
          <p:cNvPr id="17" name="Text 11"/>
          <p:cNvSpPr txBox="1"/>
          <p:nvPr/>
        </p:nvSpPr>
        <p:spPr>
          <a:xfrm>
            <a:off x="1628546" y="2516429"/>
            <a:ext cx="57012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1D5D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Briefly describe the research foundation or scientific principles supporting your idea.</a:t>
            </a:r>
            <a:endParaRPr lang="en-US" sz="1000" dirty="0"/>
          </a:p>
        </p:txBody>
      </p:sp>
      <p:sp>
        <p:nvSpPr>
          <p:cNvPr id="18" name="Shape 12"/>
          <p:cNvSpPr/>
          <p:nvPr/>
        </p:nvSpPr>
        <p:spPr>
          <a:xfrm>
            <a:off x="1628546" y="2783434"/>
            <a:ext cx="9601200" cy="1067105"/>
          </a:xfrm>
          <a:prstGeom prst="roundRect">
            <a:avLst>
              <a:gd name="adj" fmla="val 6121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9" name="Text 13"/>
          <p:cNvSpPr txBox="1"/>
          <p:nvPr/>
        </p:nvSpPr>
        <p:spPr>
          <a:xfrm>
            <a:off x="1790395" y="2945282"/>
            <a:ext cx="55440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{Detail your research findings, theoretical basis, or methodology here...}</a:t>
            </a:r>
            <a:endParaRPr lang="en-US" sz="1200" dirty="0"/>
          </a:p>
        </p:txBody>
      </p:sp>
      <p:sp>
        <p:nvSpPr>
          <p:cNvPr id="20" name="Shape 14"/>
          <p:cNvSpPr/>
          <p:nvPr/>
        </p:nvSpPr>
        <p:spPr>
          <a:xfrm>
            <a:off x="961949" y="4155034"/>
            <a:ext cx="476402" cy="476402"/>
          </a:xfrm>
          <a:prstGeom prst="ellipse">
            <a:avLst/>
          </a:prstGeom>
          <a:solidFill>
            <a:srgbClr val="273383">
              <a:alpha val="50000"/>
            </a:srgbClr>
          </a:solidFill>
          <a:ln w="25400">
            <a:solidFill>
              <a:srgbClr val="AEFF8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rcRect l="-80" r="-80"/>
          <a:stretch/>
        </p:blipFill>
        <p:spPr>
          <a:xfrm>
            <a:off x="1057046" y="4279392"/>
            <a:ext cx="286207" cy="228600"/>
          </a:xfrm>
          <a:prstGeom prst="rect">
            <a:avLst/>
          </a:prstGeom>
        </p:spPr>
      </p:pic>
      <p:sp>
        <p:nvSpPr>
          <p:cNvPr id="22" name="Text 15"/>
          <p:cNvSpPr txBox="1"/>
          <p:nvPr/>
        </p:nvSpPr>
        <p:spPr>
          <a:xfrm>
            <a:off x="1628546" y="4155034"/>
            <a:ext cx="23436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88E5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References &amp; Citations</a:t>
            </a:r>
            <a:endParaRPr lang="en-US" sz="1500" dirty="0"/>
          </a:p>
        </p:txBody>
      </p:sp>
      <p:sp>
        <p:nvSpPr>
          <p:cNvPr id="23" name="Text 16"/>
          <p:cNvSpPr txBox="1"/>
          <p:nvPr/>
        </p:nvSpPr>
        <p:spPr>
          <a:xfrm>
            <a:off x="1628546" y="4497934"/>
            <a:ext cx="27678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1D5D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List key papers, articles, or data sources.</a:t>
            </a:r>
            <a:endParaRPr lang="en-US" sz="1000" dirty="0"/>
          </a:p>
        </p:txBody>
      </p:sp>
      <p:sp>
        <p:nvSpPr>
          <p:cNvPr id="24" name="Shape 17"/>
          <p:cNvSpPr/>
          <p:nvPr/>
        </p:nvSpPr>
        <p:spPr>
          <a:xfrm>
            <a:off x="1628546" y="4764938"/>
            <a:ext cx="9601200" cy="1410005"/>
          </a:xfrm>
          <a:prstGeom prst="roundRect">
            <a:avLst>
              <a:gd name="adj" fmla="val 3505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5" name="Shape 18"/>
          <p:cNvSpPr/>
          <p:nvPr/>
        </p:nvSpPr>
        <p:spPr>
          <a:xfrm>
            <a:off x="1790395" y="5232197"/>
            <a:ext cx="9277502" cy="9144"/>
          </a:xfrm>
          <a:prstGeom prst="rect">
            <a:avLst/>
          </a:prstGeom>
          <a:solidFill>
            <a:srgbClr val="1E40AF">
              <a:alpha val="3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6" name="Text 19"/>
          <p:cNvSpPr txBox="1"/>
          <p:nvPr/>
        </p:nvSpPr>
        <p:spPr>
          <a:xfrm>
            <a:off x="1790395" y="4926787"/>
            <a:ext cx="32196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{Ref 1: Title of Paper/Article - Source/URL}</a:t>
            </a:r>
            <a:endParaRPr lang="en-US" sz="1200" dirty="0"/>
          </a:p>
        </p:txBody>
      </p:sp>
      <p:sp>
        <p:nvSpPr>
          <p:cNvPr id="27" name="Shape 20"/>
          <p:cNvSpPr/>
          <p:nvPr/>
        </p:nvSpPr>
        <p:spPr>
          <a:xfrm>
            <a:off x="1790395" y="5661050"/>
            <a:ext cx="9277502" cy="9144"/>
          </a:xfrm>
          <a:prstGeom prst="rect">
            <a:avLst/>
          </a:prstGeom>
          <a:solidFill>
            <a:srgbClr val="1E40AF">
              <a:alpha val="3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8" name="Text 21"/>
          <p:cNvSpPr txBox="1"/>
          <p:nvPr/>
        </p:nvSpPr>
        <p:spPr>
          <a:xfrm>
            <a:off x="1790395" y="5355641"/>
            <a:ext cx="32580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{Ref 2: Title of Paper/Article - Source/URL}</a:t>
            </a:r>
            <a:endParaRPr lang="en-US" sz="1200" dirty="0"/>
          </a:p>
        </p:txBody>
      </p:sp>
      <p:sp>
        <p:nvSpPr>
          <p:cNvPr id="29" name="Text 22"/>
          <p:cNvSpPr txBox="1"/>
          <p:nvPr/>
        </p:nvSpPr>
        <p:spPr>
          <a:xfrm>
            <a:off x="1790395" y="5783580"/>
            <a:ext cx="32580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{Ref 3: Title of Paper/Article - Source/URL}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5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286207"/>
            <a:ext cx="11048695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10" b="10"/>
          <a:stretch/>
        </p:blipFill>
        <p:spPr>
          <a:xfrm>
            <a:off x="857707" y="381305"/>
            <a:ext cx="1266444" cy="4764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858500" y="381305"/>
            <a:ext cx="476402" cy="476402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143000"/>
            <a:ext cx="47549" cy="276149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Shape 3"/>
          <p:cNvSpPr/>
          <p:nvPr/>
        </p:nvSpPr>
        <p:spPr>
          <a:xfrm>
            <a:off x="9182405" y="1170432"/>
            <a:ext cx="2438705" cy="362102"/>
          </a:xfrm>
          <a:prstGeom prst="roundRect">
            <a:avLst>
              <a:gd name="adj" fmla="val 26582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34D399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Shape 4"/>
          <p:cNvSpPr/>
          <p:nvPr/>
        </p:nvSpPr>
        <p:spPr>
          <a:xfrm>
            <a:off x="571500" y="1712671"/>
            <a:ext cx="11048695" cy="2171700"/>
          </a:xfrm>
          <a:prstGeom prst="roundRect">
            <a:avLst>
              <a:gd name="adj" fmla="val 2216"/>
            </a:avLst>
          </a:prstGeom>
          <a:solidFill>
            <a:srgbClr val="273383">
              <a:alpha val="30000"/>
            </a:srgbClr>
          </a:solidFill>
          <a:ln w="12700">
            <a:solidFill>
              <a:srgbClr val="88E555">
                <a:alpha val="20000"/>
              </a:srgbClr>
            </a:solidFill>
            <a:prstDash val="solid"/>
          </a:ln>
          <a:effectLst>
            <a:outerShdw blurRad="190500" dist="101600" dir="54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80644" y="1721815"/>
            <a:ext cx="1104595" cy="437998"/>
          </a:xfrm>
          <a:prstGeom prst="rect">
            <a:avLst/>
          </a:prstGeom>
          <a:solidFill>
            <a:srgbClr val="273383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684325" y="1721815"/>
            <a:ext cx="2210105" cy="437998"/>
          </a:xfrm>
          <a:prstGeom prst="rect">
            <a:avLst/>
          </a:prstGeom>
          <a:solidFill>
            <a:srgbClr val="273383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3889858" y="1721815"/>
            <a:ext cx="4419295" cy="437998"/>
          </a:xfrm>
          <a:prstGeom prst="rect">
            <a:avLst/>
          </a:prstGeom>
          <a:solidFill>
            <a:srgbClr val="273383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8301838" y="1721815"/>
            <a:ext cx="3314700" cy="437998"/>
          </a:xfrm>
          <a:prstGeom prst="rect">
            <a:avLst/>
          </a:prstGeom>
          <a:solidFill>
            <a:srgbClr val="273383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580644" y="2604211"/>
            <a:ext cx="110459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5" name="Shape 10"/>
          <p:cNvSpPr/>
          <p:nvPr/>
        </p:nvSpPr>
        <p:spPr>
          <a:xfrm>
            <a:off x="1684325" y="2604211"/>
            <a:ext cx="221010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Shape 11"/>
          <p:cNvSpPr/>
          <p:nvPr/>
        </p:nvSpPr>
        <p:spPr>
          <a:xfrm>
            <a:off x="3889858" y="2604211"/>
            <a:ext cx="441929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7" name="Shape 12"/>
          <p:cNvSpPr/>
          <p:nvPr/>
        </p:nvSpPr>
        <p:spPr>
          <a:xfrm>
            <a:off x="8301838" y="2604211"/>
            <a:ext cx="3314700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Shape 13"/>
          <p:cNvSpPr/>
          <p:nvPr/>
        </p:nvSpPr>
        <p:spPr>
          <a:xfrm>
            <a:off x="580644" y="2606954"/>
            <a:ext cx="11030407" cy="457200"/>
          </a:xfrm>
          <a:prstGeom prst="rect">
            <a:avLst/>
          </a:prstGeom>
          <a:solidFill>
            <a:srgbClr val="FFFFFF">
              <a:alpha val="3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9" name="Shape 14"/>
          <p:cNvSpPr/>
          <p:nvPr/>
        </p:nvSpPr>
        <p:spPr>
          <a:xfrm>
            <a:off x="580644" y="3055010"/>
            <a:ext cx="110459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0" name="Shape 15"/>
          <p:cNvSpPr/>
          <p:nvPr/>
        </p:nvSpPr>
        <p:spPr>
          <a:xfrm>
            <a:off x="1684325" y="3055010"/>
            <a:ext cx="221010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1" name="Shape 16"/>
          <p:cNvSpPr/>
          <p:nvPr/>
        </p:nvSpPr>
        <p:spPr>
          <a:xfrm>
            <a:off x="3889858" y="3055010"/>
            <a:ext cx="441929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2" name="Shape 17"/>
          <p:cNvSpPr/>
          <p:nvPr/>
        </p:nvSpPr>
        <p:spPr>
          <a:xfrm>
            <a:off x="8301838" y="3055010"/>
            <a:ext cx="3314700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3" name="Shape 18"/>
          <p:cNvSpPr/>
          <p:nvPr/>
        </p:nvSpPr>
        <p:spPr>
          <a:xfrm>
            <a:off x="580644" y="3510382"/>
            <a:ext cx="110459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4" name="Shape 19"/>
          <p:cNvSpPr/>
          <p:nvPr/>
        </p:nvSpPr>
        <p:spPr>
          <a:xfrm>
            <a:off x="1684325" y="3510382"/>
            <a:ext cx="221010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5" name="Shape 20"/>
          <p:cNvSpPr/>
          <p:nvPr/>
        </p:nvSpPr>
        <p:spPr>
          <a:xfrm>
            <a:off x="3889858" y="3510382"/>
            <a:ext cx="441929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6" name="Shape 21"/>
          <p:cNvSpPr/>
          <p:nvPr/>
        </p:nvSpPr>
        <p:spPr>
          <a:xfrm>
            <a:off x="8301838" y="3510382"/>
            <a:ext cx="3314700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7" name="Shape 22"/>
          <p:cNvSpPr/>
          <p:nvPr/>
        </p:nvSpPr>
        <p:spPr>
          <a:xfrm>
            <a:off x="580644" y="3517697"/>
            <a:ext cx="11030407" cy="457200"/>
          </a:xfrm>
          <a:prstGeom prst="rect">
            <a:avLst/>
          </a:prstGeom>
          <a:solidFill>
            <a:srgbClr val="FFFFFF">
              <a:alpha val="3000"/>
            </a:srgbClr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71500" y="4151376"/>
            <a:ext cx="133502" cy="133502"/>
          </a:xfrm>
          <a:prstGeom prst="rect">
            <a:avLst/>
          </a:prstGeom>
        </p:spPr>
      </p:pic>
      <p:sp>
        <p:nvSpPr>
          <p:cNvPr id="29" name="Text 23"/>
          <p:cNvSpPr txBox="1"/>
          <p:nvPr/>
        </p:nvSpPr>
        <p:spPr>
          <a:xfrm>
            <a:off x="780898" y="4120286"/>
            <a:ext cx="557418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i="1" dirty="0">
                <a:solidFill>
                  <a:srgbClr val="AAAAA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 team can have up to 4 members including the team leader. Add rows if necessary.</a:t>
            </a:r>
            <a:endParaRPr lang="en-US" sz="1000" b="1" dirty="0"/>
          </a:p>
        </p:txBody>
      </p:sp>
      <p:sp>
        <p:nvSpPr>
          <p:cNvPr id="30" name="Shape 24"/>
          <p:cNvSpPr/>
          <p:nvPr/>
        </p:nvSpPr>
        <p:spPr>
          <a:xfrm>
            <a:off x="571500" y="4543654"/>
            <a:ext cx="11048695" cy="2029054"/>
          </a:xfrm>
          <a:prstGeom prst="roundRect">
            <a:avLst>
              <a:gd name="adj" fmla="val 2539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1E3A8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1" name="Shape 25"/>
          <p:cNvSpPr/>
          <p:nvPr/>
        </p:nvSpPr>
        <p:spPr>
          <a:xfrm>
            <a:off x="771754" y="5048402"/>
            <a:ext cx="10649102" cy="437998"/>
          </a:xfrm>
          <a:prstGeom prst="roundRect">
            <a:avLst>
              <a:gd name="adj" fmla="val 27231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AEFF82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2" name="Shape 26"/>
          <p:cNvSpPr/>
          <p:nvPr/>
        </p:nvSpPr>
        <p:spPr>
          <a:xfrm>
            <a:off x="771754" y="5934456"/>
            <a:ext cx="5229454" cy="437998"/>
          </a:xfrm>
          <a:prstGeom prst="roundRect">
            <a:avLst>
              <a:gd name="adj" fmla="val 27231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AEFF82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3" name="Shape 27"/>
          <p:cNvSpPr/>
          <p:nvPr/>
        </p:nvSpPr>
        <p:spPr>
          <a:xfrm>
            <a:off x="6191402" y="5934456"/>
            <a:ext cx="5229454" cy="437998"/>
          </a:xfrm>
          <a:prstGeom prst="roundRect">
            <a:avLst>
              <a:gd name="adj" fmla="val 27231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AEFF82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4" name="Text 28"/>
          <p:cNvSpPr txBox="1"/>
          <p:nvPr/>
        </p:nvSpPr>
        <p:spPr>
          <a:xfrm>
            <a:off x="761695" y="1086307"/>
            <a:ext cx="2053742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Team Details</a:t>
            </a:r>
            <a:endParaRPr lang="en-US" sz="2100" dirty="0"/>
          </a:p>
        </p:txBody>
      </p:sp>
      <p:sp>
        <p:nvSpPr>
          <p:cNvPr id="35" name="Text 29"/>
          <p:cNvSpPr txBox="1"/>
          <p:nvPr/>
        </p:nvSpPr>
        <p:spPr>
          <a:xfrm>
            <a:off x="8076895" y="1237183"/>
            <a:ext cx="11055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Team Name:</a:t>
            </a:r>
            <a:endParaRPr lang="en-US" sz="1200" dirty="0"/>
          </a:p>
        </p:txBody>
      </p:sp>
      <p:sp>
        <p:nvSpPr>
          <p:cNvPr id="36" name="Text 30"/>
          <p:cNvSpPr txBox="1"/>
          <p:nvPr/>
        </p:nvSpPr>
        <p:spPr>
          <a:xfrm>
            <a:off x="771754" y="1836115"/>
            <a:ext cx="59893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SR. NO</a:t>
            </a:r>
            <a:endParaRPr lang="en-US" sz="1000" dirty="0"/>
          </a:p>
        </p:txBody>
      </p:sp>
      <p:sp>
        <p:nvSpPr>
          <p:cNvPr id="37" name="Text 31"/>
          <p:cNvSpPr txBox="1"/>
          <p:nvPr/>
        </p:nvSpPr>
        <p:spPr>
          <a:xfrm>
            <a:off x="1874520" y="1836115"/>
            <a:ext cx="46543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ROLE</a:t>
            </a:r>
            <a:endParaRPr lang="en-US" sz="1000" dirty="0"/>
          </a:p>
        </p:txBody>
      </p:sp>
      <p:sp>
        <p:nvSpPr>
          <p:cNvPr id="38" name="Text 32"/>
          <p:cNvSpPr txBox="1"/>
          <p:nvPr/>
        </p:nvSpPr>
        <p:spPr>
          <a:xfrm>
            <a:off x="4080053" y="1836115"/>
            <a:ext cx="53218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NAME</a:t>
            </a:r>
            <a:endParaRPr lang="en-US" sz="1000" dirty="0"/>
          </a:p>
        </p:txBody>
      </p:sp>
      <p:sp>
        <p:nvSpPr>
          <p:cNvPr id="39" name="Text 33"/>
          <p:cNvSpPr txBox="1"/>
          <p:nvPr/>
        </p:nvSpPr>
        <p:spPr>
          <a:xfrm>
            <a:off x="8492033" y="1836115"/>
            <a:ext cx="131307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ACADEMIC YEAR</a:t>
            </a:r>
            <a:endParaRPr lang="en-US" sz="1000" dirty="0"/>
          </a:p>
        </p:txBody>
      </p:sp>
      <p:sp>
        <p:nvSpPr>
          <p:cNvPr id="40" name="Text 34"/>
          <p:cNvSpPr txBox="1"/>
          <p:nvPr/>
        </p:nvSpPr>
        <p:spPr>
          <a:xfrm>
            <a:off x="771754" y="2270455"/>
            <a:ext cx="15636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</a:t>
            </a:r>
            <a:endParaRPr lang="en-US" sz="1100" dirty="0"/>
          </a:p>
        </p:txBody>
      </p:sp>
      <p:sp>
        <p:nvSpPr>
          <p:cNvPr id="41" name="Text 35"/>
          <p:cNvSpPr txBox="1"/>
          <p:nvPr/>
        </p:nvSpPr>
        <p:spPr>
          <a:xfrm>
            <a:off x="1874520" y="2270455"/>
            <a:ext cx="107076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Team Leader</a:t>
            </a:r>
            <a:endParaRPr lang="en-US" sz="1100" dirty="0"/>
          </a:p>
        </p:txBody>
      </p:sp>
      <p:sp>
        <p:nvSpPr>
          <p:cNvPr id="42" name="Text 36"/>
          <p:cNvSpPr txBox="1"/>
          <p:nvPr/>
        </p:nvSpPr>
        <p:spPr>
          <a:xfrm>
            <a:off x="771754" y="2725826"/>
            <a:ext cx="19476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</a:t>
            </a:r>
            <a:endParaRPr lang="en-US" sz="1100" dirty="0"/>
          </a:p>
        </p:txBody>
      </p:sp>
      <p:sp>
        <p:nvSpPr>
          <p:cNvPr id="43" name="Text 37"/>
          <p:cNvSpPr txBox="1"/>
          <p:nvPr/>
        </p:nvSpPr>
        <p:spPr>
          <a:xfrm>
            <a:off x="1874520" y="2725826"/>
            <a:ext cx="80467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Member 1</a:t>
            </a:r>
            <a:endParaRPr lang="en-US" sz="1100" dirty="0"/>
          </a:p>
        </p:txBody>
      </p:sp>
      <p:sp>
        <p:nvSpPr>
          <p:cNvPr id="44" name="Text 38"/>
          <p:cNvSpPr txBox="1"/>
          <p:nvPr/>
        </p:nvSpPr>
        <p:spPr>
          <a:xfrm>
            <a:off x="771754" y="3181198"/>
            <a:ext cx="19476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</a:t>
            </a:r>
            <a:endParaRPr lang="en-US" sz="1100" dirty="0"/>
          </a:p>
        </p:txBody>
      </p:sp>
      <p:sp>
        <p:nvSpPr>
          <p:cNvPr id="45" name="Text 39"/>
          <p:cNvSpPr txBox="1"/>
          <p:nvPr/>
        </p:nvSpPr>
        <p:spPr>
          <a:xfrm>
            <a:off x="1874520" y="3181198"/>
            <a:ext cx="84216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Member 2</a:t>
            </a:r>
            <a:endParaRPr lang="en-US" sz="1100" dirty="0"/>
          </a:p>
        </p:txBody>
      </p:sp>
      <p:sp>
        <p:nvSpPr>
          <p:cNvPr id="46" name="Text 40"/>
          <p:cNvSpPr txBox="1"/>
          <p:nvPr/>
        </p:nvSpPr>
        <p:spPr>
          <a:xfrm>
            <a:off x="771754" y="3636569"/>
            <a:ext cx="20391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</a:t>
            </a:r>
            <a:endParaRPr lang="en-US" sz="1100" dirty="0"/>
          </a:p>
        </p:txBody>
      </p:sp>
      <p:sp>
        <p:nvSpPr>
          <p:cNvPr id="47" name="Text 41"/>
          <p:cNvSpPr txBox="1"/>
          <p:nvPr/>
        </p:nvSpPr>
        <p:spPr>
          <a:xfrm>
            <a:off x="1874520" y="3636569"/>
            <a:ext cx="84216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0E0E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Member 3</a:t>
            </a:r>
            <a:endParaRPr lang="en-US" sz="1100" dirty="0"/>
          </a:p>
        </p:txBody>
      </p:sp>
      <p:pic>
        <p:nvPicPr>
          <p:cNvPr id="48" name="Image 4" descr="preencoded.png"/>
          <p:cNvPicPr>
            <a:picLocks noChangeAspect="1"/>
          </p:cNvPicPr>
          <p:nvPr/>
        </p:nvPicPr>
        <p:blipFill>
          <a:blip r:embed="rId7"/>
          <a:srcRect l="-2994" r="-2994"/>
          <a:stretch/>
        </p:blipFill>
        <p:spPr>
          <a:xfrm>
            <a:off x="771754" y="4772254"/>
            <a:ext cx="161849" cy="152705"/>
          </a:xfrm>
          <a:prstGeom prst="rect">
            <a:avLst/>
          </a:prstGeom>
        </p:spPr>
      </p:pic>
      <p:sp>
        <p:nvSpPr>
          <p:cNvPr id="49" name="Text 42"/>
          <p:cNvSpPr txBox="1"/>
          <p:nvPr/>
        </p:nvSpPr>
        <p:spPr>
          <a:xfrm>
            <a:off x="1009498" y="4743907"/>
            <a:ext cx="13432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COLLEGE NAME</a:t>
            </a:r>
            <a:endParaRPr lang="en-US" sz="1200" dirty="0"/>
          </a:p>
        </p:txBody>
      </p:sp>
      <p:pic>
        <p:nvPicPr>
          <p:cNvPr id="50" name="Image 5" descr="preencoded.png"/>
          <p:cNvPicPr>
            <a:picLocks noChangeAspect="1"/>
          </p:cNvPicPr>
          <p:nvPr/>
        </p:nvPicPr>
        <p:blipFill>
          <a:blip r:embed="rId8"/>
          <a:srcRect l="-2994" r="-2994"/>
          <a:stretch/>
        </p:blipFill>
        <p:spPr>
          <a:xfrm>
            <a:off x="771754" y="5658307"/>
            <a:ext cx="161849" cy="152705"/>
          </a:xfrm>
          <a:prstGeom prst="rect">
            <a:avLst/>
          </a:prstGeom>
        </p:spPr>
      </p:pic>
      <p:sp>
        <p:nvSpPr>
          <p:cNvPr id="51" name="Text 43"/>
          <p:cNvSpPr txBox="1"/>
          <p:nvPr/>
        </p:nvSpPr>
        <p:spPr>
          <a:xfrm>
            <a:off x="1009498" y="5629046"/>
            <a:ext cx="27724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TEAM LEADER CONTACT NUMBER</a:t>
            </a:r>
            <a:endParaRPr lang="en-US" sz="1200" dirty="0"/>
          </a:p>
        </p:txBody>
      </p:sp>
      <p:pic>
        <p:nvPicPr>
          <p:cNvPr id="52" name="Image 6" descr="preencoded.png"/>
          <p:cNvPicPr>
            <a:picLocks noChangeAspect="1"/>
          </p:cNvPicPr>
          <p:nvPr/>
        </p:nvPicPr>
        <p:blipFill>
          <a:blip r:embed="rId9"/>
          <a:srcRect l="-2994" r="-2994"/>
          <a:stretch/>
        </p:blipFill>
        <p:spPr>
          <a:xfrm>
            <a:off x="6191402" y="5658307"/>
            <a:ext cx="161849" cy="152705"/>
          </a:xfrm>
          <a:prstGeom prst="rect">
            <a:avLst/>
          </a:prstGeom>
        </p:spPr>
      </p:pic>
      <p:sp>
        <p:nvSpPr>
          <p:cNvPr id="53" name="Text 44"/>
          <p:cNvSpPr txBox="1"/>
          <p:nvPr/>
        </p:nvSpPr>
        <p:spPr>
          <a:xfrm>
            <a:off x="6429146" y="5629046"/>
            <a:ext cx="251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AEFF8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TEAM LEADER EMAIL ADDRESS</a:t>
            </a:r>
            <a:endParaRPr lang="en-US" sz="1200" dirty="0"/>
          </a:p>
        </p:txBody>
      </p:sp>
      <p:sp>
        <p:nvSpPr>
          <p:cNvPr id="54" name="Text 45"/>
          <p:cNvSpPr txBox="1"/>
          <p:nvPr/>
        </p:nvSpPr>
        <p:spPr>
          <a:xfrm>
            <a:off x="9344254" y="1256386"/>
            <a:ext cx="17199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Enter Team Name Here...</a:t>
            </a:r>
            <a:endParaRPr lang="en-US" sz="1000" dirty="0"/>
          </a:p>
        </p:txBody>
      </p:sp>
      <p:sp>
        <p:nvSpPr>
          <p:cNvPr id="55" name="Text 46"/>
          <p:cNvSpPr txBox="1"/>
          <p:nvPr/>
        </p:nvSpPr>
        <p:spPr>
          <a:xfrm>
            <a:off x="4080053" y="2270455"/>
            <a:ext cx="108996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E0E0E0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Name}</a:t>
            </a:r>
            <a:endParaRPr lang="en-US" sz="1100" dirty="0"/>
          </a:p>
        </p:txBody>
      </p:sp>
      <p:sp>
        <p:nvSpPr>
          <p:cNvPr id="56" name="Text 47"/>
          <p:cNvSpPr txBox="1"/>
          <p:nvPr/>
        </p:nvSpPr>
        <p:spPr>
          <a:xfrm>
            <a:off x="8492033" y="2270455"/>
            <a:ext cx="97566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E0E0E0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Year}</a:t>
            </a:r>
            <a:endParaRPr lang="en-US" sz="1100" dirty="0"/>
          </a:p>
        </p:txBody>
      </p:sp>
      <p:sp>
        <p:nvSpPr>
          <p:cNvPr id="57" name="Text 48"/>
          <p:cNvSpPr txBox="1"/>
          <p:nvPr/>
        </p:nvSpPr>
        <p:spPr>
          <a:xfrm>
            <a:off x="4080053" y="2725826"/>
            <a:ext cx="108996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E0E0E0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Name}</a:t>
            </a:r>
            <a:endParaRPr lang="en-US" sz="1100" dirty="0"/>
          </a:p>
        </p:txBody>
      </p:sp>
      <p:sp>
        <p:nvSpPr>
          <p:cNvPr id="58" name="Text 49"/>
          <p:cNvSpPr txBox="1"/>
          <p:nvPr/>
        </p:nvSpPr>
        <p:spPr>
          <a:xfrm>
            <a:off x="8492033" y="2725826"/>
            <a:ext cx="97566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E0E0E0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Year}</a:t>
            </a:r>
            <a:endParaRPr lang="en-US" sz="1100" dirty="0"/>
          </a:p>
        </p:txBody>
      </p:sp>
      <p:sp>
        <p:nvSpPr>
          <p:cNvPr id="59" name="Text 50"/>
          <p:cNvSpPr txBox="1"/>
          <p:nvPr/>
        </p:nvSpPr>
        <p:spPr>
          <a:xfrm>
            <a:off x="4080053" y="3181198"/>
            <a:ext cx="108996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E0E0E0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Name}</a:t>
            </a:r>
            <a:endParaRPr lang="en-US" sz="1100" dirty="0"/>
          </a:p>
        </p:txBody>
      </p:sp>
      <p:sp>
        <p:nvSpPr>
          <p:cNvPr id="60" name="Text 51"/>
          <p:cNvSpPr txBox="1"/>
          <p:nvPr/>
        </p:nvSpPr>
        <p:spPr>
          <a:xfrm>
            <a:off x="8492033" y="3181198"/>
            <a:ext cx="97566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E0E0E0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Year}</a:t>
            </a:r>
            <a:endParaRPr lang="en-US" sz="1100" dirty="0"/>
          </a:p>
        </p:txBody>
      </p:sp>
      <p:sp>
        <p:nvSpPr>
          <p:cNvPr id="61" name="Text 52"/>
          <p:cNvSpPr txBox="1"/>
          <p:nvPr/>
        </p:nvSpPr>
        <p:spPr>
          <a:xfrm>
            <a:off x="4080053" y="3636569"/>
            <a:ext cx="108996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E0E0E0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Name}</a:t>
            </a:r>
            <a:endParaRPr lang="en-US" sz="1100" dirty="0"/>
          </a:p>
        </p:txBody>
      </p:sp>
      <p:sp>
        <p:nvSpPr>
          <p:cNvPr id="62" name="Text 53"/>
          <p:cNvSpPr txBox="1"/>
          <p:nvPr/>
        </p:nvSpPr>
        <p:spPr>
          <a:xfrm>
            <a:off x="8492033" y="3636569"/>
            <a:ext cx="97566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E0E0E0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Year}</a:t>
            </a:r>
            <a:endParaRPr lang="en-US" sz="1100" dirty="0"/>
          </a:p>
        </p:txBody>
      </p:sp>
      <p:sp>
        <p:nvSpPr>
          <p:cNvPr id="63" name="Text 54"/>
          <p:cNvSpPr txBox="1"/>
          <p:nvPr/>
        </p:nvSpPr>
        <p:spPr>
          <a:xfrm>
            <a:off x="923544" y="5152644"/>
            <a:ext cx="2057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{Enter Full College Name}</a:t>
            </a:r>
            <a:endParaRPr lang="en-US" sz="1200" dirty="0"/>
          </a:p>
        </p:txBody>
      </p:sp>
      <p:sp>
        <p:nvSpPr>
          <p:cNvPr id="64" name="Text 55"/>
          <p:cNvSpPr txBox="1"/>
          <p:nvPr/>
        </p:nvSpPr>
        <p:spPr>
          <a:xfrm>
            <a:off x="923544" y="6038698"/>
            <a:ext cx="1534363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{+91 XXXXX XXXXX}</a:t>
            </a:r>
            <a:endParaRPr lang="en-US" sz="1200" dirty="0"/>
          </a:p>
        </p:txBody>
      </p:sp>
      <p:sp>
        <p:nvSpPr>
          <p:cNvPr id="65" name="Text 56"/>
          <p:cNvSpPr txBox="1"/>
          <p:nvPr/>
        </p:nvSpPr>
        <p:spPr>
          <a:xfrm>
            <a:off x="6344107" y="6038698"/>
            <a:ext cx="18864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5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{email@example.com}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0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286207"/>
            <a:ext cx="11048695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10" b="10"/>
          <a:stretch/>
        </p:blipFill>
        <p:spPr>
          <a:xfrm>
            <a:off x="857707" y="381305"/>
            <a:ext cx="1266444" cy="4764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858500" y="381305"/>
            <a:ext cx="476402" cy="476402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333195"/>
            <a:ext cx="75895" cy="409651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3"/>
          <p:cNvSpPr txBox="1"/>
          <p:nvPr/>
        </p:nvSpPr>
        <p:spPr>
          <a:xfrm>
            <a:off x="838505" y="1295705"/>
            <a:ext cx="5547665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Problem Statement Addressed</a:t>
            </a:r>
            <a:endParaRPr lang="en-US" sz="2600" dirty="0"/>
          </a:p>
        </p:txBody>
      </p:sp>
      <p:sp>
        <p:nvSpPr>
          <p:cNvPr id="9" name="Shape 4"/>
          <p:cNvSpPr/>
          <p:nvPr/>
        </p:nvSpPr>
        <p:spPr>
          <a:xfrm>
            <a:off x="571500" y="2021738"/>
            <a:ext cx="11048695" cy="4552798"/>
          </a:xfrm>
          <a:prstGeom prst="roundRect">
            <a:avLst>
              <a:gd name="adj" fmla="val 67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88E555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71500" y="2021738"/>
            <a:ext cx="190195" cy="190195"/>
          </a:xfrm>
          <a:prstGeom prst="roundRect">
            <a:avLst>
              <a:gd name="adj" fmla="val 192308"/>
            </a:avLst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1430000" y="202173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5715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114300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961949" y="2412187"/>
            <a:ext cx="571500" cy="571500"/>
          </a:xfrm>
          <a:prstGeom prst="ellipse">
            <a:avLst/>
          </a:prstGeom>
          <a:solidFill>
            <a:srgbClr val="273383">
              <a:alpha val="50000"/>
            </a:srgbClr>
          </a:solidFill>
          <a:ln w="25400">
            <a:solidFill>
              <a:srgbClr val="AEFF8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133856" y="2583180"/>
            <a:ext cx="228600" cy="228600"/>
          </a:xfrm>
          <a:prstGeom prst="rect">
            <a:avLst/>
          </a:prstGeom>
        </p:spPr>
      </p:pic>
      <p:sp>
        <p:nvSpPr>
          <p:cNvPr id="16" name="Text 10"/>
          <p:cNvSpPr txBox="1"/>
          <p:nvPr/>
        </p:nvSpPr>
        <p:spPr>
          <a:xfrm>
            <a:off x="961949" y="3193085"/>
            <a:ext cx="6277356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AEFF82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Selected the problem statement your idea addresses</a:t>
            </a:r>
            <a:endParaRPr lang="en-US" sz="1800" dirty="0"/>
          </a:p>
        </p:txBody>
      </p:sp>
      <p:sp>
        <p:nvSpPr>
          <p:cNvPr id="17" name="Shape 11"/>
          <p:cNvSpPr/>
          <p:nvPr/>
        </p:nvSpPr>
        <p:spPr>
          <a:xfrm>
            <a:off x="961949" y="3768242"/>
            <a:ext cx="10267798" cy="1276502"/>
          </a:xfrm>
          <a:prstGeom prst="roundRect">
            <a:avLst>
              <a:gd name="adj" fmla="val 4277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2"/>
          <p:cNvSpPr txBox="1"/>
          <p:nvPr/>
        </p:nvSpPr>
        <p:spPr>
          <a:xfrm>
            <a:off x="1200607" y="4006901"/>
            <a:ext cx="16907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CA3A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DESCRIPTION / DETAILS</a:t>
            </a:r>
            <a:endParaRPr lang="en-US" sz="1000" dirty="0"/>
          </a:p>
        </p:txBody>
      </p:sp>
      <p:sp>
        <p:nvSpPr>
          <p:cNvPr id="19" name="Text 13"/>
          <p:cNvSpPr txBox="1"/>
          <p:nvPr/>
        </p:nvSpPr>
        <p:spPr>
          <a:xfrm>
            <a:off x="1200607" y="4283050"/>
            <a:ext cx="8968435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{Provide specific details about the problem statement here. Explain the context and why this problem is significant.}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0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286207"/>
            <a:ext cx="11048695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10" b="10"/>
          <a:stretch/>
        </p:blipFill>
        <p:spPr>
          <a:xfrm>
            <a:off x="857707" y="381305"/>
            <a:ext cx="1266444" cy="4764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858500" y="381305"/>
            <a:ext cx="476402" cy="476402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333195"/>
            <a:ext cx="75895" cy="409651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3"/>
          <p:cNvSpPr txBox="1"/>
          <p:nvPr/>
        </p:nvSpPr>
        <p:spPr>
          <a:xfrm>
            <a:off x="838504" y="1295705"/>
            <a:ext cx="10682936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Idea Description - </a:t>
            </a:r>
            <a:r>
              <a:rPr lang="en-US" sz="2800" b="1" dirty="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Describe your Idea/Solution</a:t>
            </a:r>
            <a:r>
              <a:rPr lang="en-US" sz="2800" b="1" u="sng" dirty="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/</a:t>
            </a:r>
            <a:r>
              <a:rPr lang="en-US" sz="2800" b="1" dirty="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Prototype</a:t>
            </a:r>
            <a:endParaRPr lang="en-US" sz="26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9" name="Shape 4"/>
          <p:cNvSpPr/>
          <p:nvPr/>
        </p:nvSpPr>
        <p:spPr>
          <a:xfrm>
            <a:off x="571500" y="2021738"/>
            <a:ext cx="11048695" cy="4552798"/>
          </a:xfrm>
          <a:prstGeom prst="roundRect">
            <a:avLst>
              <a:gd name="adj" fmla="val 67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88E555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71500" y="2021738"/>
            <a:ext cx="190195" cy="190195"/>
          </a:xfrm>
          <a:prstGeom prst="roundRect">
            <a:avLst>
              <a:gd name="adj" fmla="val 192308"/>
            </a:avLst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1430000" y="202173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5715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114300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961949" y="2412187"/>
            <a:ext cx="571500" cy="571500"/>
          </a:xfrm>
          <a:prstGeom prst="ellipse">
            <a:avLst/>
          </a:prstGeom>
          <a:solidFill>
            <a:srgbClr val="273383">
              <a:alpha val="50000"/>
            </a:srgbClr>
          </a:solidFill>
          <a:ln w="25400">
            <a:solidFill>
              <a:srgbClr val="AEFF8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rcRect l="-133" r="-133"/>
          <a:stretch/>
        </p:blipFill>
        <p:spPr>
          <a:xfrm>
            <a:off x="1162202" y="2583180"/>
            <a:ext cx="171907" cy="228600"/>
          </a:xfrm>
          <a:prstGeom prst="rect">
            <a:avLst/>
          </a:prstGeom>
        </p:spPr>
      </p:pic>
      <p:sp>
        <p:nvSpPr>
          <p:cNvPr id="16" name="Text 10"/>
          <p:cNvSpPr txBox="1"/>
          <p:nvPr/>
        </p:nvSpPr>
        <p:spPr>
          <a:xfrm>
            <a:off x="961949" y="3183941"/>
            <a:ext cx="9813341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AEFF82">
                    <a:alpha val="9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Provide a brief summary of your idea, including the key concept and approach. Provide a brief overview of your solution and how it addresses the problem statement.</a:t>
            </a:r>
            <a:endParaRPr lang="en-US" sz="1600" dirty="0"/>
          </a:p>
        </p:txBody>
      </p:sp>
      <p:sp>
        <p:nvSpPr>
          <p:cNvPr id="17" name="Shape 11"/>
          <p:cNvSpPr/>
          <p:nvPr/>
        </p:nvSpPr>
        <p:spPr>
          <a:xfrm>
            <a:off x="961949" y="4060850"/>
            <a:ext cx="10267798" cy="895198"/>
          </a:xfrm>
          <a:prstGeom prst="roundRect">
            <a:avLst>
              <a:gd name="adj" fmla="val 8693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2"/>
          <p:cNvSpPr txBox="1"/>
          <p:nvPr/>
        </p:nvSpPr>
        <p:spPr>
          <a:xfrm>
            <a:off x="1162202" y="4261104"/>
            <a:ext cx="19961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CA3A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KEY CONCEPT &amp; APPROACH</a:t>
            </a:r>
            <a:endParaRPr lang="en-US" sz="1000" dirty="0"/>
          </a:p>
        </p:txBody>
      </p:sp>
      <p:sp>
        <p:nvSpPr>
          <p:cNvPr id="19" name="Text 13"/>
          <p:cNvSpPr txBox="1"/>
          <p:nvPr/>
        </p:nvSpPr>
        <p:spPr>
          <a:xfrm>
            <a:off x="1162202" y="4528109"/>
            <a:ext cx="76773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{Briefly describe the core concept of your idea. What is the fundamental approach you are taking?}</a:t>
            </a:r>
            <a:endParaRPr lang="en-US" sz="1200" dirty="0"/>
          </a:p>
        </p:txBody>
      </p:sp>
      <p:sp>
        <p:nvSpPr>
          <p:cNvPr id="20" name="Shape 14"/>
          <p:cNvSpPr/>
          <p:nvPr/>
        </p:nvSpPr>
        <p:spPr>
          <a:xfrm>
            <a:off x="961949" y="5108753"/>
            <a:ext cx="10267798" cy="895198"/>
          </a:xfrm>
          <a:prstGeom prst="roundRect">
            <a:avLst>
              <a:gd name="adj" fmla="val 8693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1" name="Text 15"/>
          <p:cNvSpPr txBox="1"/>
          <p:nvPr/>
        </p:nvSpPr>
        <p:spPr>
          <a:xfrm>
            <a:off x="1162202" y="5309006"/>
            <a:ext cx="15480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CA3A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SOLUTION OVERVIEW</a:t>
            </a:r>
            <a:endParaRPr lang="en-US" sz="1000" dirty="0"/>
          </a:p>
        </p:txBody>
      </p:sp>
      <p:sp>
        <p:nvSpPr>
          <p:cNvPr id="22" name="Text 16"/>
          <p:cNvSpPr txBox="1"/>
          <p:nvPr/>
        </p:nvSpPr>
        <p:spPr>
          <a:xfrm>
            <a:off x="1162202" y="5575097"/>
            <a:ext cx="8458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{Provide an overview of the solution. How does it effectively solve the problem identified in the previous slide?}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0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286207"/>
            <a:ext cx="11048695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10" b="10"/>
          <a:stretch/>
        </p:blipFill>
        <p:spPr>
          <a:xfrm>
            <a:off x="857707" y="381305"/>
            <a:ext cx="1266444" cy="4764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858500" y="381305"/>
            <a:ext cx="476402" cy="476402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333195"/>
            <a:ext cx="75895" cy="409651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3"/>
          <p:cNvSpPr txBox="1"/>
          <p:nvPr/>
        </p:nvSpPr>
        <p:spPr>
          <a:xfrm>
            <a:off x="838505" y="1295705"/>
            <a:ext cx="10296144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Proposed Solution -</a:t>
            </a:r>
            <a:r>
              <a:rPr lang="en-US" sz="2400" b="1" dirty="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Describe your Idea/Solution</a:t>
            </a:r>
            <a:r>
              <a:rPr lang="en-US" sz="2400" b="1" u="sng" dirty="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/</a:t>
            </a:r>
            <a:r>
              <a:rPr lang="en-US" sz="2400" b="1" dirty="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Prototype</a:t>
            </a:r>
            <a:endParaRPr lang="en-US" sz="2600" dirty="0"/>
          </a:p>
        </p:txBody>
      </p:sp>
      <p:sp>
        <p:nvSpPr>
          <p:cNvPr id="9" name="Shape 4"/>
          <p:cNvSpPr/>
          <p:nvPr/>
        </p:nvSpPr>
        <p:spPr>
          <a:xfrm>
            <a:off x="571500" y="2021738"/>
            <a:ext cx="11048695" cy="4552798"/>
          </a:xfrm>
          <a:prstGeom prst="roundRect">
            <a:avLst>
              <a:gd name="adj" fmla="val 67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88E555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71500" y="2021738"/>
            <a:ext cx="190195" cy="190195"/>
          </a:xfrm>
          <a:prstGeom prst="roundRect">
            <a:avLst>
              <a:gd name="adj" fmla="val 192308"/>
            </a:avLst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1430000" y="202173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5715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114300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961949" y="2412187"/>
            <a:ext cx="571500" cy="571500"/>
          </a:xfrm>
          <a:prstGeom prst="ellipse">
            <a:avLst/>
          </a:prstGeom>
          <a:solidFill>
            <a:srgbClr val="273383">
              <a:alpha val="50000"/>
            </a:srgbClr>
          </a:solidFill>
          <a:ln w="25400">
            <a:solidFill>
              <a:srgbClr val="AEFF8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rcRect l="-80" r="-80"/>
          <a:stretch/>
        </p:blipFill>
        <p:spPr>
          <a:xfrm>
            <a:off x="1104595" y="2583180"/>
            <a:ext cx="286207" cy="228600"/>
          </a:xfrm>
          <a:prstGeom prst="rect">
            <a:avLst/>
          </a:prstGeom>
        </p:spPr>
      </p:pic>
      <p:sp>
        <p:nvSpPr>
          <p:cNvPr id="16" name="Text 10"/>
          <p:cNvSpPr txBox="1"/>
          <p:nvPr/>
        </p:nvSpPr>
        <p:spPr>
          <a:xfrm>
            <a:off x="961949" y="3193085"/>
            <a:ext cx="101727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AEFF82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Describe your idea in detail. Include the methodology, technologies involved, and how it addresses the chosen problem statement.</a:t>
            </a:r>
            <a:endParaRPr lang="en-US" sz="1800" dirty="0"/>
          </a:p>
        </p:txBody>
      </p:sp>
      <p:sp>
        <p:nvSpPr>
          <p:cNvPr id="17" name="Shape 11"/>
          <p:cNvSpPr/>
          <p:nvPr/>
        </p:nvSpPr>
        <p:spPr>
          <a:xfrm>
            <a:off x="961949" y="4134002"/>
            <a:ext cx="10267798" cy="1276502"/>
          </a:xfrm>
          <a:prstGeom prst="roundRect">
            <a:avLst>
              <a:gd name="adj" fmla="val 4277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2"/>
          <p:cNvSpPr txBox="1"/>
          <p:nvPr/>
        </p:nvSpPr>
        <p:spPr>
          <a:xfrm>
            <a:off x="1200607" y="4372661"/>
            <a:ext cx="136702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CA3A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SOLUTION DETAILS</a:t>
            </a:r>
            <a:endParaRPr lang="en-US" sz="1000" dirty="0"/>
          </a:p>
        </p:txBody>
      </p:sp>
      <p:sp>
        <p:nvSpPr>
          <p:cNvPr id="19" name="Text 13"/>
          <p:cNvSpPr txBox="1"/>
          <p:nvPr/>
        </p:nvSpPr>
        <p:spPr>
          <a:xfrm>
            <a:off x="1200607" y="4648810"/>
            <a:ext cx="8996782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{Provide specific details about your proposed solution here. Explain the methodology, technologies, and implementation strategy.}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0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286207"/>
            <a:ext cx="11048695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10" b="10"/>
          <a:stretch/>
        </p:blipFill>
        <p:spPr>
          <a:xfrm>
            <a:off x="857707" y="381305"/>
            <a:ext cx="1266444" cy="4764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858500" y="381305"/>
            <a:ext cx="476402" cy="476402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333195"/>
            <a:ext cx="75895" cy="409651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3"/>
          <p:cNvSpPr txBox="1"/>
          <p:nvPr/>
        </p:nvSpPr>
        <p:spPr>
          <a:xfrm>
            <a:off x="838505" y="1295705"/>
            <a:ext cx="4986223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Innovation and Uniqueness</a:t>
            </a:r>
            <a:endParaRPr lang="en-US" sz="2600" dirty="0"/>
          </a:p>
        </p:txBody>
      </p:sp>
      <p:sp>
        <p:nvSpPr>
          <p:cNvPr id="9" name="Shape 4"/>
          <p:cNvSpPr/>
          <p:nvPr/>
        </p:nvSpPr>
        <p:spPr>
          <a:xfrm>
            <a:off x="571500" y="2021738"/>
            <a:ext cx="11048695" cy="4552798"/>
          </a:xfrm>
          <a:prstGeom prst="roundRect">
            <a:avLst>
              <a:gd name="adj" fmla="val 67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88E555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71500" y="2021738"/>
            <a:ext cx="190195" cy="190195"/>
          </a:xfrm>
          <a:prstGeom prst="roundRect">
            <a:avLst>
              <a:gd name="adj" fmla="val 192308"/>
            </a:avLst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1430000" y="202173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5715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114300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961949" y="2412187"/>
            <a:ext cx="571500" cy="571500"/>
          </a:xfrm>
          <a:prstGeom prst="ellipse">
            <a:avLst/>
          </a:prstGeom>
          <a:solidFill>
            <a:srgbClr val="273383">
              <a:alpha val="50000"/>
            </a:srgbClr>
          </a:solidFill>
          <a:ln w="25400">
            <a:solidFill>
              <a:srgbClr val="AEFF8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rcRect l="-133" r="-133"/>
          <a:stretch/>
        </p:blipFill>
        <p:spPr>
          <a:xfrm>
            <a:off x="1162202" y="2583180"/>
            <a:ext cx="171907" cy="228600"/>
          </a:xfrm>
          <a:prstGeom prst="rect">
            <a:avLst/>
          </a:prstGeom>
        </p:spPr>
      </p:pic>
      <p:sp>
        <p:nvSpPr>
          <p:cNvPr id="16" name="Text 10"/>
          <p:cNvSpPr txBox="1"/>
          <p:nvPr/>
        </p:nvSpPr>
        <p:spPr>
          <a:xfrm>
            <a:off x="961949" y="3193085"/>
            <a:ext cx="9801454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AEFF82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Highlight what makes your idea unique or innovative compared to existing solutions.</a:t>
            </a:r>
            <a:endParaRPr lang="en-US" sz="1800" dirty="0"/>
          </a:p>
        </p:txBody>
      </p:sp>
      <p:sp>
        <p:nvSpPr>
          <p:cNvPr id="17" name="Shape 11"/>
          <p:cNvSpPr/>
          <p:nvPr/>
        </p:nvSpPr>
        <p:spPr>
          <a:xfrm>
            <a:off x="961949" y="3845052"/>
            <a:ext cx="5020056" cy="1429207"/>
          </a:xfrm>
          <a:prstGeom prst="roundRect">
            <a:avLst>
              <a:gd name="adj" fmla="val 3412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2"/>
          <p:cNvSpPr txBox="1"/>
          <p:nvPr/>
        </p:nvSpPr>
        <p:spPr>
          <a:xfrm>
            <a:off x="1200607" y="4082796"/>
            <a:ext cx="127193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CA3A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KEY INNOVATION</a:t>
            </a:r>
            <a:endParaRPr lang="en-US" sz="1000" dirty="0"/>
          </a:p>
        </p:txBody>
      </p:sp>
      <p:sp>
        <p:nvSpPr>
          <p:cNvPr id="19" name="Text 13"/>
          <p:cNvSpPr txBox="1"/>
          <p:nvPr/>
        </p:nvSpPr>
        <p:spPr>
          <a:xfrm>
            <a:off x="1200607" y="4349801"/>
            <a:ext cx="4429354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{Describe the core innovation of your solution here. Is it a new technology, a new application, or a novel process?}</a:t>
            </a:r>
            <a:endParaRPr lang="en-US" sz="1200" dirty="0"/>
          </a:p>
        </p:txBody>
      </p:sp>
      <p:sp>
        <p:nvSpPr>
          <p:cNvPr id="20" name="Shape 14"/>
          <p:cNvSpPr/>
          <p:nvPr/>
        </p:nvSpPr>
        <p:spPr>
          <a:xfrm>
            <a:off x="6210605" y="3845052"/>
            <a:ext cx="5020056" cy="1429207"/>
          </a:xfrm>
          <a:prstGeom prst="roundRect">
            <a:avLst>
              <a:gd name="adj" fmla="val 3412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1" name="Text 15"/>
          <p:cNvSpPr txBox="1"/>
          <p:nvPr/>
        </p:nvSpPr>
        <p:spPr>
          <a:xfrm>
            <a:off x="6448349" y="4082796"/>
            <a:ext cx="19010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CA3A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COMPETITIVE ADVANTAGE</a:t>
            </a:r>
            <a:endParaRPr lang="en-US" sz="1000" dirty="0"/>
          </a:p>
        </p:txBody>
      </p:sp>
      <p:sp>
        <p:nvSpPr>
          <p:cNvPr id="22" name="Text 16"/>
          <p:cNvSpPr txBox="1"/>
          <p:nvPr/>
        </p:nvSpPr>
        <p:spPr>
          <a:xfrm>
            <a:off x="6448349" y="4349801"/>
            <a:ext cx="4239158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{Explain how your solution is better than existing alternatives. Focus on efficiency, cost, performance, or usability.}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0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286207"/>
            <a:ext cx="11048695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10" b="10"/>
          <a:stretch/>
        </p:blipFill>
        <p:spPr>
          <a:xfrm>
            <a:off x="857707" y="381305"/>
            <a:ext cx="1266444" cy="4764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858500" y="381305"/>
            <a:ext cx="476402" cy="476402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333195"/>
            <a:ext cx="75895" cy="409651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3"/>
          <p:cNvSpPr txBox="1"/>
          <p:nvPr/>
        </p:nvSpPr>
        <p:spPr>
          <a:xfrm>
            <a:off x="838505" y="1295705"/>
            <a:ext cx="3728923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Impact and Benefits</a:t>
            </a:r>
            <a:endParaRPr lang="en-US" sz="2600" dirty="0"/>
          </a:p>
        </p:txBody>
      </p:sp>
      <p:sp>
        <p:nvSpPr>
          <p:cNvPr id="9" name="Shape 4"/>
          <p:cNvSpPr/>
          <p:nvPr/>
        </p:nvSpPr>
        <p:spPr>
          <a:xfrm>
            <a:off x="571500" y="2021738"/>
            <a:ext cx="11048695" cy="4552798"/>
          </a:xfrm>
          <a:prstGeom prst="roundRect">
            <a:avLst>
              <a:gd name="adj" fmla="val 67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88E555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71500" y="2021738"/>
            <a:ext cx="190195" cy="190195"/>
          </a:xfrm>
          <a:prstGeom prst="roundRect">
            <a:avLst>
              <a:gd name="adj" fmla="val 192308"/>
            </a:avLst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1430000" y="202173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5715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114300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961949" y="2412187"/>
            <a:ext cx="571500" cy="571500"/>
          </a:xfrm>
          <a:prstGeom prst="ellipse">
            <a:avLst/>
          </a:prstGeom>
          <a:solidFill>
            <a:srgbClr val="273383">
              <a:alpha val="50000"/>
            </a:srgbClr>
          </a:solidFill>
          <a:ln w="25400">
            <a:solidFill>
              <a:srgbClr val="AEFF8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133856" y="2583180"/>
            <a:ext cx="228600" cy="228600"/>
          </a:xfrm>
          <a:prstGeom prst="rect">
            <a:avLst/>
          </a:prstGeom>
        </p:spPr>
      </p:pic>
      <p:sp>
        <p:nvSpPr>
          <p:cNvPr id="16" name="Text 10"/>
          <p:cNvSpPr txBox="1"/>
          <p:nvPr/>
        </p:nvSpPr>
        <p:spPr>
          <a:xfrm>
            <a:off x="961949" y="3193085"/>
            <a:ext cx="1023945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AEFF82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Explain how your solution will make an impact, such as improving </a:t>
            </a:r>
            <a:r>
              <a:rPr lang="en-US" dirty="0">
                <a:solidFill>
                  <a:srgbClr val="AEFF82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performance</a:t>
            </a:r>
            <a:r>
              <a:rPr lang="en-US" sz="1800" dirty="0">
                <a:solidFill>
                  <a:srgbClr val="AEFF82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reducing costs, increasing efficiency, or solving other challenges.</a:t>
            </a:r>
            <a:endParaRPr lang="en-US" sz="1800" dirty="0"/>
          </a:p>
        </p:txBody>
      </p:sp>
      <p:sp>
        <p:nvSpPr>
          <p:cNvPr id="17" name="Shape 11"/>
          <p:cNvSpPr/>
          <p:nvPr/>
        </p:nvSpPr>
        <p:spPr>
          <a:xfrm>
            <a:off x="961949" y="4210812"/>
            <a:ext cx="5020056" cy="1200607"/>
          </a:xfrm>
          <a:prstGeom prst="roundRect">
            <a:avLst>
              <a:gd name="adj" fmla="val 4836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200607" y="4486961"/>
            <a:ext cx="152705" cy="152705"/>
          </a:xfrm>
          <a:prstGeom prst="rect">
            <a:avLst/>
          </a:prstGeom>
        </p:spPr>
      </p:pic>
      <p:sp>
        <p:nvSpPr>
          <p:cNvPr id="19" name="Text 12"/>
          <p:cNvSpPr txBox="1"/>
          <p:nvPr/>
        </p:nvSpPr>
        <p:spPr>
          <a:xfrm>
            <a:off x="1466698" y="4448556"/>
            <a:ext cx="13240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Primary Impact</a:t>
            </a:r>
            <a:endParaRPr lang="en-US" sz="1200" dirty="0"/>
          </a:p>
        </p:txBody>
      </p:sp>
      <p:sp>
        <p:nvSpPr>
          <p:cNvPr id="20" name="Text 13"/>
          <p:cNvSpPr txBox="1"/>
          <p:nvPr/>
        </p:nvSpPr>
        <p:spPr>
          <a:xfrm>
            <a:off x="1200607" y="4791456"/>
            <a:ext cx="4148633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1D5D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Describe the most significant benefit or direct impact of your solution here.</a:t>
            </a:r>
            <a:endParaRPr lang="en-US" sz="1000" dirty="0"/>
          </a:p>
        </p:txBody>
      </p:sp>
      <p:sp>
        <p:nvSpPr>
          <p:cNvPr id="21" name="Shape 14"/>
          <p:cNvSpPr/>
          <p:nvPr/>
        </p:nvSpPr>
        <p:spPr>
          <a:xfrm>
            <a:off x="6210605" y="4210812"/>
            <a:ext cx="5020056" cy="1200607"/>
          </a:xfrm>
          <a:prstGeom prst="roundRect">
            <a:avLst>
              <a:gd name="adj" fmla="val 4836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8"/>
          <a:srcRect l="-33" r="-33"/>
          <a:stretch/>
        </p:blipFill>
        <p:spPr>
          <a:xfrm>
            <a:off x="6448349" y="4486961"/>
            <a:ext cx="171907" cy="152705"/>
          </a:xfrm>
          <a:prstGeom prst="rect">
            <a:avLst/>
          </a:prstGeom>
        </p:spPr>
      </p:pic>
      <p:sp>
        <p:nvSpPr>
          <p:cNvPr id="23" name="Text 15"/>
          <p:cNvSpPr txBox="1"/>
          <p:nvPr/>
        </p:nvSpPr>
        <p:spPr>
          <a:xfrm>
            <a:off x="6734556" y="4448556"/>
            <a:ext cx="19248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Quantifiable Outcomes</a:t>
            </a:r>
            <a:endParaRPr lang="en-US" sz="1200" dirty="0"/>
          </a:p>
        </p:txBody>
      </p:sp>
      <p:sp>
        <p:nvSpPr>
          <p:cNvPr id="24" name="Text 16"/>
          <p:cNvSpPr txBox="1"/>
          <p:nvPr/>
        </p:nvSpPr>
        <p:spPr>
          <a:xfrm>
            <a:off x="6448349" y="4791456"/>
            <a:ext cx="3986784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1D5D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List potential metrics or stats (e.g., "50% cost reduction", "2x efficiency").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0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286207"/>
            <a:ext cx="11048695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10" b="10"/>
          <a:stretch/>
        </p:blipFill>
        <p:spPr>
          <a:xfrm>
            <a:off x="857707" y="381305"/>
            <a:ext cx="1266444" cy="4764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858500" y="381305"/>
            <a:ext cx="476402" cy="476402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238098"/>
            <a:ext cx="75895" cy="409651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3"/>
          <p:cNvSpPr txBox="1"/>
          <p:nvPr/>
        </p:nvSpPr>
        <p:spPr>
          <a:xfrm>
            <a:off x="838505" y="1200607"/>
            <a:ext cx="7824521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Technology &amp; Feasibility/Methodology Used</a:t>
            </a:r>
            <a:endParaRPr lang="en-US" sz="2600" dirty="0"/>
          </a:p>
        </p:txBody>
      </p:sp>
      <p:sp>
        <p:nvSpPr>
          <p:cNvPr id="9" name="Shape 4"/>
          <p:cNvSpPr/>
          <p:nvPr/>
        </p:nvSpPr>
        <p:spPr>
          <a:xfrm>
            <a:off x="571500" y="1879092"/>
            <a:ext cx="11048695" cy="4695444"/>
          </a:xfrm>
          <a:prstGeom prst="roundRect">
            <a:avLst>
              <a:gd name="adj" fmla="val 63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88E555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71500" y="1879092"/>
            <a:ext cx="190195" cy="190195"/>
          </a:xfrm>
          <a:prstGeom prst="roundRect">
            <a:avLst>
              <a:gd name="adj" fmla="val 192308"/>
            </a:avLst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1430000" y="1879092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5715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114300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961949" y="2269541"/>
            <a:ext cx="571500" cy="571500"/>
          </a:xfrm>
          <a:prstGeom prst="ellipse">
            <a:avLst/>
          </a:prstGeom>
          <a:solidFill>
            <a:srgbClr val="273383">
              <a:alpha val="50000"/>
            </a:srgbClr>
          </a:solidFill>
          <a:ln w="25400">
            <a:solidFill>
              <a:srgbClr val="AEFF8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133856" y="2440534"/>
            <a:ext cx="228600" cy="228600"/>
          </a:xfrm>
          <a:prstGeom prst="rect">
            <a:avLst/>
          </a:prstGeom>
        </p:spPr>
      </p:pic>
      <p:sp>
        <p:nvSpPr>
          <p:cNvPr id="16" name="Text 10"/>
          <p:cNvSpPr txBox="1"/>
          <p:nvPr/>
        </p:nvSpPr>
        <p:spPr>
          <a:xfrm>
            <a:off x="1762049" y="2287829"/>
            <a:ext cx="934425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AEFF82">
                    <a:alpha val="9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Describe the technologies, methodologies, or tools you plan to use to implement your idea.</a:t>
            </a:r>
            <a:endParaRPr lang="en-US" sz="1800" dirty="0"/>
          </a:p>
        </p:txBody>
      </p:sp>
      <p:sp>
        <p:nvSpPr>
          <p:cNvPr id="17" name="Shape 11"/>
          <p:cNvSpPr/>
          <p:nvPr/>
        </p:nvSpPr>
        <p:spPr>
          <a:xfrm>
            <a:off x="1762049" y="3238805"/>
            <a:ext cx="9467698" cy="1276502"/>
          </a:xfrm>
          <a:prstGeom prst="roundRect">
            <a:avLst>
              <a:gd name="adj" fmla="val 4277"/>
            </a:avLst>
          </a:prstGeom>
          <a:solidFill>
            <a:srgbClr val="1E3A8A">
              <a:alpha val="40000"/>
            </a:srgbClr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2"/>
          <p:cNvSpPr txBox="1"/>
          <p:nvPr/>
        </p:nvSpPr>
        <p:spPr>
          <a:xfrm>
            <a:off x="2000707" y="3477463"/>
            <a:ext cx="20336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CA3A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IMPLEMENTATION STRATEGY</a:t>
            </a:r>
            <a:endParaRPr lang="en-US" sz="1000" dirty="0"/>
          </a:p>
        </p:txBody>
      </p:sp>
      <p:sp>
        <p:nvSpPr>
          <p:cNvPr id="19" name="Text 13"/>
          <p:cNvSpPr txBox="1"/>
          <p:nvPr/>
        </p:nvSpPr>
        <p:spPr>
          <a:xfrm>
            <a:off x="2000707" y="3753612"/>
            <a:ext cx="8748979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FFFFFF">
                    <a:alpha val="7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{Provide a detailed breakdown of your technical stack (Hardware/Software), architectural approach, and feasibility analysis here.}</a:t>
            </a:r>
            <a:endParaRPr lang="en-US" sz="1300" dirty="0"/>
          </a:p>
        </p:txBody>
      </p:sp>
      <p:sp>
        <p:nvSpPr>
          <p:cNvPr id="20" name="Shape 14"/>
          <p:cNvSpPr/>
          <p:nvPr/>
        </p:nvSpPr>
        <p:spPr>
          <a:xfrm>
            <a:off x="961949" y="5252314"/>
            <a:ext cx="3295498" cy="933602"/>
          </a:xfrm>
          <a:prstGeom prst="roundRect">
            <a:avLst>
              <a:gd name="adj" fmla="val 7995"/>
            </a:avLst>
          </a:prstGeom>
          <a:solidFill>
            <a:srgbClr val="273383">
              <a:alpha val="40000"/>
            </a:srgbClr>
          </a:solidFill>
          <a:ln w="12700">
            <a:solidFill>
              <a:srgbClr val="88E555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rcRect t="-45" b="-45"/>
          <a:stretch/>
        </p:blipFill>
        <p:spPr>
          <a:xfrm>
            <a:off x="2481682" y="5451653"/>
            <a:ext cx="256946" cy="228600"/>
          </a:xfrm>
          <a:prstGeom prst="rect">
            <a:avLst/>
          </a:prstGeom>
        </p:spPr>
      </p:pic>
      <p:sp>
        <p:nvSpPr>
          <p:cNvPr id="22" name="Text 15"/>
          <p:cNvSpPr txBox="1"/>
          <p:nvPr/>
        </p:nvSpPr>
        <p:spPr>
          <a:xfrm>
            <a:off x="1861718" y="5823814"/>
            <a:ext cx="160843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2E8F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Software Architecture</a:t>
            </a:r>
            <a:endParaRPr lang="en-US" sz="1000" dirty="0"/>
          </a:p>
        </p:txBody>
      </p:sp>
      <p:sp>
        <p:nvSpPr>
          <p:cNvPr id="23" name="Shape 16"/>
          <p:cNvSpPr/>
          <p:nvPr/>
        </p:nvSpPr>
        <p:spPr>
          <a:xfrm>
            <a:off x="4448556" y="5252314"/>
            <a:ext cx="3295498" cy="933602"/>
          </a:xfrm>
          <a:prstGeom prst="roundRect">
            <a:avLst>
              <a:gd name="adj" fmla="val 7995"/>
            </a:avLst>
          </a:prstGeom>
          <a:solidFill>
            <a:srgbClr val="273383">
              <a:alpha val="40000"/>
            </a:srgbClr>
          </a:solidFill>
          <a:ln w="12700">
            <a:solidFill>
              <a:srgbClr val="88E555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982005" y="5451653"/>
            <a:ext cx="228600" cy="228600"/>
          </a:xfrm>
          <a:prstGeom prst="rect">
            <a:avLst/>
          </a:prstGeom>
        </p:spPr>
      </p:pic>
      <p:sp>
        <p:nvSpPr>
          <p:cNvPr id="25" name="Text 17"/>
          <p:cNvSpPr txBox="1"/>
          <p:nvPr/>
        </p:nvSpPr>
        <p:spPr>
          <a:xfrm>
            <a:off x="5287061" y="5823814"/>
            <a:ext cx="172273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2E8F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Hardware Components</a:t>
            </a:r>
            <a:endParaRPr lang="en-US" sz="1000" dirty="0"/>
          </a:p>
        </p:txBody>
      </p:sp>
      <p:sp>
        <p:nvSpPr>
          <p:cNvPr id="26" name="Shape 18"/>
          <p:cNvSpPr/>
          <p:nvPr/>
        </p:nvSpPr>
        <p:spPr>
          <a:xfrm>
            <a:off x="7934249" y="5252314"/>
            <a:ext cx="3295498" cy="933602"/>
          </a:xfrm>
          <a:prstGeom prst="roundRect">
            <a:avLst>
              <a:gd name="adj" fmla="val 7995"/>
            </a:avLst>
          </a:prstGeom>
          <a:solidFill>
            <a:srgbClr val="273383">
              <a:alpha val="40000"/>
            </a:srgbClr>
          </a:solidFill>
          <a:ln w="12700">
            <a:solidFill>
              <a:srgbClr val="88E555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27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467698" y="5451653"/>
            <a:ext cx="228600" cy="228600"/>
          </a:xfrm>
          <a:prstGeom prst="rect">
            <a:avLst/>
          </a:prstGeom>
        </p:spPr>
      </p:pic>
      <p:sp>
        <p:nvSpPr>
          <p:cNvPr id="28" name="Text 19"/>
          <p:cNvSpPr txBox="1"/>
          <p:nvPr/>
        </p:nvSpPr>
        <p:spPr>
          <a:xfrm>
            <a:off x="8919058" y="5823814"/>
            <a:ext cx="143652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2E8F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Development Tools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3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10000"/>
          </a:blip>
          <a:srcRect l="12327" r="1232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" y="286207"/>
            <a:ext cx="11048695" cy="666598"/>
          </a:xfrm>
          <a:prstGeom prst="roundRect">
            <a:avLst>
              <a:gd name="adj" fmla="val 15677"/>
            </a:avLst>
          </a:prstGeom>
          <a:solidFill>
            <a:srgbClr val="FFFFFF">
              <a:alpha val="95000"/>
            </a:srgbClr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10" b="10"/>
          <a:stretch/>
        </p:blipFill>
        <p:spPr>
          <a:xfrm>
            <a:off x="857707" y="381305"/>
            <a:ext cx="1266444" cy="4764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858500" y="381305"/>
            <a:ext cx="476402" cy="476402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71500" y="1333195"/>
            <a:ext cx="75895" cy="409651"/>
          </a:xfrm>
          <a:prstGeom prst="rect">
            <a:avLst/>
          </a:prstGeom>
          <a:solidFill>
            <a:srgbClr val="88E55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3"/>
          <p:cNvSpPr txBox="1"/>
          <p:nvPr/>
        </p:nvSpPr>
        <p:spPr>
          <a:xfrm>
            <a:off x="838505" y="1295705"/>
            <a:ext cx="3604565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GitHub &amp; Video Link</a:t>
            </a:r>
            <a:endParaRPr lang="en-US" sz="2600" dirty="0"/>
          </a:p>
        </p:txBody>
      </p:sp>
      <p:sp>
        <p:nvSpPr>
          <p:cNvPr id="9" name="Shape 4"/>
          <p:cNvSpPr/>
          <p:nvPr/>
        </p:nvSpPr>
        <p:spPr>
          <a:xfrm>
            <a:off x="571500" y="2021738"/>
            <a:ext cx="11048695" cy="4552798"/>
          </a:xfrm>
          <a:prstGeom prst="roundRect">
            <a:avLst>
              <a:gd name="adj" fmla="val 67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88E555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Shape 5"/>
          <p:cNvSpPr/>
          <p:nvPr/>
        </p:nvSpPr>
        <p:spPr>
          <a:xfrm>
            <a:off x="571500" y="2021738"/>
            <a:ext cx="190195" cy="190195"/>
          </a:xfrm>
          <a:prstGeom prst="roundRect">
            <a:avLst>
              <a:gd name="adj" fmla="val 192308"/>
            </a:avLst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Shape 6"/>
          <p:cNvSpPr/>
          <p:nvPr/>
        </p:nvSpPr>
        <p:spPr>
          <a:xfrm>
            <a:off x="11430000" y="202173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Shape 7"/>
          <p:cNvSpPr/>
          <p:nvPr/>
        </p:nvSpPr>
        <p:spPr>
          <a:xfrm>
            <a:off x="5715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Shape 8"/>
          <p:cNvSpPr/>
          <p:nvPr/>
        </p:nvSpPr>
        <p:spPr>
          <a:xfrm>
            <a:off x="11430000" y="6381598"/>
            <a:ext cx="190195" cy="190195"/>
          </a:xfrm>
          <a:prstGeom prst="rect">
            <a:avLst/>
          </a:prstGeom>
          <a:noFill/>
          <a:ln w="38100">
            <a:solidFill>
              <a:srgbClr val="88E55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9"/>
          <p:cNvSpPr/>
          <p:nvPr/>
        </p:nvSpPr>
        <p:spPr>
          <a:xfrm>
            <a:off x="1190549" y="2696566"/>
            <a:ext cx="9810598" cy="1447495"/>
          </a:xfrm>
          <a:prstGeom prst="roundRect">
            <a:avLst>
              <a:gd name="adj" fmla="val 4987"/>
            </a:avLst>
          </a:prstGeom>
          <a:noFill/>
          <a:ln w="12700">
            <a:solidFill>
              <a:srgbClr val="88E555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5" name="Shape 10"/>
          <p:cNvSpPr/>
          <p:nvPr/>
        </p:nvSpPr>
        <p:spPr>
          <a:xfrm>
            <a:off x="1429207" y="3087014"/>
            <a:ext cx="666598" cy="666598"/>
          </a:xfrm>
          <a:prstGeom prst="ellipse">
            <a:avLst/>
          </a:prstGeom>
          <a:solidFill>
            <a:srgbClr val="273383">
              <a:alpha val="60000"/>
            </a:srgbClr>
          </a:solidFill>
          <a:ln w="25400">
            <a:solidFill>
              <a:srgbClr val="AEFF82"/>
            </a:solidFill>
            <a:prstDash val="solid"/>
          </a:ln>
          <a:effectLst>
            <a:outerShdw blurRad="139700" dist="12700" dir="16200000" algn="bl" rotWithShape="0">
              <a:srgbClr val="88E555">
                <a:alpha val="2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rcRect l="-237" r="-237"/>
          <a:stretch/>
        </p:blipFill>
        <p:spPr>
          <a:xfrm>
            <a:off x="1595628" y="3248863"/>
            <a:ext cx="333756" cy="342900"/>
          </a:xfrm>
          <a:prstGeom prst="rect">
            <a:avLst/>
          </a:prstGeom>
        </p:spPr>
      </p:pic>
      <p:sp>
        <p:nvSpPr>
          <p:cNvPr id="17" name="Text 11"/>
          <p:cNvSpPr txBox="1"/>
          <p:nvPr/>
        </p:nvSpPr>
        <p:spPr>
          <a:xfrm>
            <a:off x="2400300" y="2934310"/>
            <a:ext cx="20007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88E5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GitHub Repository</a:t>
            </a:r>
            <a:endParaRPr lang="en-US" sz="1500" dirty="0"/>
          </a:p>
        </p:txBody>
      </p:sp>
      <p:sp>
        <p:nvSpPr>
          <p:cNvPr id="18" name="Shape 12"/>
          <p:cNvSpPr/>
          <p:nvPr/>
        </p:nvSpPr>
        <p:spPr>
          <a:xfrm>
            <a:off x="2400300" y="3315614"/>
            <a:ext cx="8363102" cy="590702"/>
          </a:xfrm>
          <a:prstGeom prst="roundRect">
            <a:avLst>
              <a:gd name="adj" fmla="val 19974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4B5563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7"/>
          <a:srcRect t="-180" b="-180"/>
          <a:stretch/>
        </p:blipFill>
        <p:spPr>
          <a:xfrm>
            <a:off x="2562149" y="3535070"/>
            <a:ext cx="190195" cy="152705"/>
          </a:xfrm>
          <a:prstGeom prst="rect">
            <a:avLst/>
          </a:prstGeom>
        </p:spPr>
      </p:pic>
      <p:sp>
        <p:nvSpPr>
          <p:cNvPr id="20" name="Text 13"/>
          <p:cNvSpPr txBox="1"/>
          <p:nvPr/>
        </p:nvSpPr>
        <p:spPr>
          <a:xfrm>
            <a:off x="2866644" y="3487522"/>
            <a:ext cx="389168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D1D5D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{Paste your GitHub / Source Code Link here}</a:t>
            </a:r>
            <a:endParaRPr lang="en-US" sz="1300" dirty="0"/>
          </a:p>
        </p:txBody>
      </p:sp>
      <p:sp>
        <p:nvSpPr>
          <p:cNvPr id="21" name="Shape 14"/>
          <p:cNvSpPr/>
          <p:nvPr/>
        </p:nvSpPr>
        <p:spPr>
          <a:xfrm>
            <a:off x="1190549" y="4449470"/>
            <a:ext cx="9810598" cy="1447495"/>
          </a:xfrm>
          <a:prstGeom prst="roundRect">
            <a:avLst>
              <a:gd name="adj" fmla="val 4987"/>
            </a:avLst>
          </a:prstGeom>
          <a:noFill/>
          <a:ln w="12700">
            <a:solidFill>
              <a:srgbClr val="88E555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2" name="Shape 15"/>
          <p:cNvSpPr/>
          <p:nvPr/>
        </p:nvSpPr>
        <p:spPr>
          <a:xfrm>
            <a:off x="1429207" y="4839919"/>
            <a:ext cx="666598" cy="666598"/>
          </a:xfrm>
          <a:prstGeom prst="ellipse">
            <a:avLst/>
          </a:prstGeom>
          <a:solidFill>
            <a:srgbClr val="273383">
              <a:alpha val="60000"/>
            </a:srgbClr>
          </a:solidFill>
          <a:ln w="25400">
            <a:solidFill>
              <a:srgbClr val="AEFF82"/>
            </a:solidFill>
            <a:prstDash val="solid"/>
          </a:ln>
          <a:effectLst>
            <a:outerShdw blurRad="139700" dist="12700" dir="16200000" algn="bl" rotWithShape="0">
              <a:srgbClr val="88E555">
                <a:alpha val="2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23" name="Image 5" descr="preencoded.png"/>
          <p:cNvPicPr>
            <a:picLocks noChangeAspect="1"/>
          </p:cNvPicPr>
          <p:nvPr/>
        </p:nvPicPr>
        <p:blipFill>
          <a:blip r:embed="rId8"/>
          <a:srcRect l="-607" r="-607"/>
          <a:stretch/>
        </p:blipFill>
        <p:spPr>
          <a:xfrm>
            <a:off x="1567282" y="5001768"/>
            <a:ext cx="390449" cy="342900"/>
          </a:xfrm>
          <a:prstGeom prst="rect">
            <a:avLst/>
          </a:prstGeom>
        </p:spPr>
      </p:pic>
      <p:sp>
        <p:nvSpPr>
          <p:cNvPr id="24" name="Text 16"/>
          <p:cNvSpPr txBox="1"/>
          <p:nvPr/>
        </p:nvSpPr>
        <p:spPr>
          <a:xfrm>
            <a:off x="2400300" y="4687214"/>
            <a:ext cx="308610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88E55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Prototype / Simulation Video</a:t>
            </a:r>
            <a:endParaRPr lang="en-US" sz="1500" dirty="0"/>
          </a:p>
        </p:txBody>
      </p:sp>
      <p:sp>
        <p:nvSpPr>
          <p:cNvPr id="25" name="Shape 17"/>
          <p:cNvSpPr/>
          <p:nvPr/>
        </p:nvSpPr>
        <p:spPr>
          <a:xfrm>
            <a:off x="2400300" y="5068519"/>
            <a:ext cx="8363102" cy="590702"/>
          </a:xfrm>
          <a:prstGeom prst="roundRect">
            <a:avLst>
              <a:gd name="adj" fmla="val 19974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4B5563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26" name="Image 6" descr="preencoded.png"/>
          <p:cNvPicPr>
            <a:picLocks noChangeAspect="1"/>
          </p:cNvPicPr>
          <p:nvPr/>
        </p:nvPicPr>
        <p:blipFill>
          <a:blip r:embed="rId9"/>
          <a:srcRect l="-33" r="-33"/>
          <a:stretch/>
        </p:blipFill>
        <p:spPr>
          <a:xfrm>
            <a:off x="2562149" y="5287061"/>
            <a:ext cx="171907" cy="152705"/>
          </a:xfrm>
          <a:prstGeom prst="rect">
            <a:avLst/>
          </a:prstGeom>
        </p:spPr>
      </p:pic>
      <p:sp>
        <p:nvSpPr>
          <p:cNvPr id="27" name="Text 18"/>
          <p:cNvSpPr txBox="1"/>
          <p:nvPr/>
        </p:nvSpPr>
        <p:spPr>
          <a:xfrm>
            <a:off x="2848356" y="5239512"/>
            <a:ext cx="605332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D1D5D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{Paste your Video Link here showing simulation or working prototype}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729</Words>
  <Application>Microsoft Office PowerPoint</Application>
  <PresentationFormat>Widescreen</PresentationFormat>
  <Paragraphs>99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Poppins</vt:lpstr>
      <vt:lpstr>ui-monospace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Inter Institutional Inclusive  Innovations Center</cp:lastModifiedBy>
  <cp:revision>2</cp:revision>
  <dcterms:created xsi:type="dcterms:W3CDTF">2026-01-15T05:38:47Z</dcterms:created>
  <dcterms:modified xsi:type="dcterms:W3CDTF">2026-01-15T06:30:12Z</dcterms:modified>
</cp:coreProperties>
</file>